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3EA13-3D42-4868-A821-6668720C6B1B}" v="37" dt="2025-01-09T15:46:00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dgiles\Documents\Conferences\IEDM2017\Templates\example%20figu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72551059901404"/>
          <c:y val="5.9001442387269155E-2"/>
          <c:w val="0.73614272503473788"/>
          <c:h val="0.7240817195147906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Sample A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Sheet1!$B$3:$B$11</c:f>
              <c:numCache>
                <c:formatCode>General</c:formatCode>
                <c:ptCount val="9"/>
                <c:pt idx="0">
                  <c:v>4</c:v>
                </c:pt>
                <c:pt idx="1">
                  <c:v>7</c:v>
                </c:pt>
                <c:pt idx="2">
                  <c:v>12</c:v>
                </c:pt>
                <c:pt idx="3">
                  <c:v>19</c:v>
                </c:pt>
                <c:pt idx="4">
                  <c:v>28</c:v>
                </c:pt>
                <c:pt idx="5">
                  <c:v>39</c:v>
                </c:pt>
                <c:pt idx="6">
                  <c:v>52</c:v>
                </c:pt>
                <c:pt idx="7">
                  <c:v>67</c:v>
                </c:pt>
                <c:pt idx="8">
                  <c:v>84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BE3-4791-8F99-339FD20F264D}"/>
            </c:ext>
          </c:extLst>
        </c:ser>
        <c:ser>
          <c:idx val="1"/>
          <c:order val="1"/>
          <c:tx>
            <c:v>Sample B</c:v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Sheet1!$C$3:$C$11</c:f>
              <c:numCache>
                <c:formatCode>General</c:formatCode>
                <c:ptCount val="9"/>
                <c:pt idx="0">
                  <c:v>9.4</c:v>
                </c:pt>
                <c:pt idx="1">
                  <c:v>12.700000000000001</c:v>
                </c:pt>
                <c:pt idx="2">
                  <c:v>18.200000000000003</c:v>
                </c:pt>
                <c:pt idx="3">
                  <c:v>25.900000000000002</c:v>
                </c:pt>
                <c:pt idx="4">
                  <c:v>35.800000000000004</c:v>
                </c:pt>
                <c:pt idx="5">
                  <c:v>47.900000000000006</c:v>
                </c:pt>
                <c:pt idx="6">
                  <c:v>62.2</c:v>
                </c:pt>
                <c:pt idx="7">
                  <c:v>78.7</c:v>
                </c:pt>
                <c:pt idx="8">
                  <c:v>97.4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BE3-4791-8F99-339FD20F264D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Sample C</c:v>
                </c:pt>
              </c:strCache>
            </c:strRef>
          </c:tx>
          <c:spPr>
            <a:ln w="38100" cap="rnd">
              <a:solidFill>
                <a:srgbClr val="006600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rgbClr val="006600"/>
              </a:solidFill>
              <a:ln w="9525">
                <a:solidFill>
                  <a:srgbClr val="006600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Sheet1!$D$3:$D$11</c:f>
              <c:numCache>
                <c:formatCode>General</c:formatCode>
                <c:ptCount val="9"/>
                <c:pt idx="0">
                  <c:v>15.340000000000002</c:v>
                </c:pt>
                <c:pt idx="1">
                  <c:v>18.970000000000002</c:v>
                </c:pt>
                <c:pt idx="2">
                  <c:v>25.020000000000003</c:v>
                </c:pt>
                <c:pt idx="3">
                  <c:v>33.490000000000009</c:v>
                </c:pt>
                <c:pt idx="4">
                  <c:v>44.38</c:v>
                </c:pt>
                <c:pt idx="5">
                  <c:v>57.690000000000012</c:v>
                </c:pt>
                <c:pt idx="6">
                  <c:v>73.42</c:v>
                </c:pt>
                <c:pt idx="7">
                  <c:v>91.57</c:v>
                </c:pt>
                <c:pt idx="8">
                  <c:v>112.14000000000001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BE3-4791-8F99-339FD20F2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468544"/>
        <c:axId val="115217536"/>
      </c:scatterChart>
      <c:valAx>
        <c:axId val="954685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chemeClr val="tx1"/>
                    </a:solidFill>
                  </a:rPr>
                  <a:t>X-Axis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381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5217536"/>
        <c:crosses val="autoZero"/>
        <c:crossBetween val="midCat"/>
        <c:majorUnit val="2"/>
      </c:valAx>
      <c:valAx>
        <c:axId val="1152175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chemeClr val="tx1"/>
                    </a:solidFill>
                  </a:rPr>
                  <a:t>Y-Axis</a:t>
                </a:r>
              </a:p>
            </c:rich>
          </c:tx>
          <c:layout>
            <c:manualLayout>
              <c:xMode val="edge"/>
              <c:yMode val="edge"/>
              <c:x val="0"/>
              <c:y val="0.310486252828445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381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954685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341074272408302"/>
          <c:y val="8.4646615119056093E-2"/>
          <c:w val="0.30484141134072296"/>
          <c:h val="0.269145208200326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52797-14F9-3D8B-34A8-3A09A3493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FDDD80-8655-B49F-487B-753C45CC3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695D4-B941-69E2-771A-EBBA594C2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1E45-0C9B-1E82-C795-4AC77C8A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89866-E17C-2947-3EFB-AD0242037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4467C-E461-1BD2-500E-EFEBA5EAE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1EFE8-4E56-5C44-11E1-EB4448530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1C8D2-41AB-E184-9A04-52972063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8E8D4-106C-4CC6-0AF0-05B5DAA5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9478C-0B88-C5AF-7598-2DDC34E4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90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E43423-0CC4-A29C-FA6D-6944126A4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B0A9E8-FD85-8F83-2EF9-AC469F536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8ED0D-01EF-7371-6986-0847AFCE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7E11D-8F3F-A13F-B5AD-CC5022CED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C35A1-F5D3-AE74-8CEB-19C46706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05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B822-5F06-29A8-6910-87CFA6218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2E8B6-2B02-9E7B-E9A1-CFE4EAD09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E7221-C5C8-C813-368F-895DB11B5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5DC9D-3F59-5DA8-C342-048BDF2AF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B4C94-8722-6C6E-FFE0-C8E65BF17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3668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9BD99-6E8C-A08F-B291-5F0485FC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A89BB-3318-AC57-9452-936D2D391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A78DE-280F-79D5-9A78-94006F33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0AE0E-7B1A-0278-DA71-70D3B03BF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B763F-BA03-8110-F623-9512E73C6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1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EC3A-AD1F-C69A-A1AA-452523D5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37D1-D058-22EA-E5A4-7AAB1F5E6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250A3-A6A4-0C4F-FC5A-355B53187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F48A5-DAB7-DC85-95F6-B6993F2B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C3861-AD18-289B-7BE9-04E06078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02645-2288-0F9D-FA06-5F2BE57CD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889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081BC-48D7-B4CE-D735-FB5C908EB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3A695-9AEC-57D1-435D-B1C26A7AA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0470A-1A69-69EB-2381-B16B9099C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D215DD-71B3-BED3-6834-1274796F9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70892E-B7DC-245B-5DCC-8524E73DF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E4D5E-F735-2EB0-2E11-EB4FD2BD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DB1319-C34F-07AE-BD5B-793CB0AA1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4D85EC-6F69-31A8-EEFB-A1EBE571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314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3F64-91A8-5CA3-16CA-8C69B185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F44EB-BA34-C610-9AE7-8783AD11C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F8B44-82BB-6E66-ABCC-7B82D8848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A6F30-A2C8-2FB0-22E0-3B2B4A3AF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064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89602-5766-6CBF-F84F-930C2CD38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A431AE-97B1-7525-114C-C7FD9844E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90835-CCBF-9689-75D0-B3D06D70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224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5BB92-61EF-FD9D-C4EE-3B31AF35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7265-A487-AEC9-A068-2746EC486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459D7-D9A4-13B1-5568-AAB479894C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E8FB5-06BA-C257-5899-B030082C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B770B-CD97-09BC-D16E-DEC873013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69C82-8418-7DE7-23EA-D90D19510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56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AA1D-F94C-C898-ACA8-ABD5C7EC0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9C7192-5C47-3BA4-B6C4-6C4B6254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13109-18BB-483C-EB85-0EC4A5D05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89D10-2EB9-7FC4-4EE0-07CD4F82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B259F-C6E0-243E-A270-66B7977A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EF769-8411-FE85-638B-99A00BED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46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51732-1364-22E6-2C73-D1363D63F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EF3DD-7D3E-36A1-52A8-C147980FD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79912-B557-368B-301C-9427BE64B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5C228-F2C6-4D27-B67E-C524A55D149F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267CB-79AC-068E-2AF2-58FB52AB92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F1D7D-1E6E-4404-DD7E-741ACF68D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40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0" y="1391600"/>
            <a:ext cx="12192000" cy="2037399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526" y="3602038"/>
            <a:ext cx="10675088" cy="1655762"/>
          </a:xfrm>
        </p:spPr>
        <p:txBody>
          <a:bodyPr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r>
              <a:rPr lang="fr-FR" kern="0" dirty="0">
                <a:solidFill>
                  <a:schemeClr val="tx1"/>
                </a:solidFill>
                <a:ea typeface="ＭＳ Ｐゴシック" pitchFamily="34" charset="-128"/>
              </a:rPr>
              <a:t>Name of </a:t>
            </a:r>
            <a:r>
              <a:rPr lang="fr-FR" kern="0" dirty="0" err="1">
                <a:solidFill>
                  <a:schemeClr val="tx1"/>
                </a:solidFill>
                <a:ea typeface="ＭＳ Ｐゴシック" pitchFamily="34" charset="-128"/>
              </a:rPr>
              <a:t>author</a:t>
            </a:r>
            <a:r>
              <a:rPr lang="fr-FR" kern="0" dirty="0">
                <a:solidFill>
                  <a:schemeClr val="tx1"/>
                </a:solidFill>
                <a:ea typeface="ＭＳ Ｐゴシック" pitchFamily="34" charset="-128"/>
              </a:rPr>
              <a:t>(s)</a:t>
            </a:r>
          </a:p>
          <a:p>
            <a:pPr algn="l"/>
            <a:endParaRPr lang="fr-FR" kern="0" dirty="0">
              <a:ea typeface="ＭＳ Ｐゴシック" pitchFamily="34" charset="-128"/>
            </a:endParaRPr>
          </a:p>
          <a:p>
            <a:r>
              <a:rPr lang="fr-FR" kern="0" dirty="0" err="1">
                <a:ea typeface="ＭＳ Ｐゴシック" pitchFamily="34" charset="-128"/>
              </a:rPr>
              <a:t>Company</a:t>
            </a:r>
            <a:r>
              <a:rPr lang="fr-FR" kern="0" dirty="0">
                <a:ea typeface="ＭＳ Ｐゴシック" pitchFamily="34" charset="-128"/>
              </a:rPr>
              <a:t>/Affiliation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1935126" y="1971856"/>
            <a:ext cx="727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</a:rPr>
              <a:t>Presentation Title</a:t>
            </a:r>
            <a:endParaRPr lang="en-IN" sz="4000" b="1" dirty="0">
              <a:solidFill>
                <a:srgbClr val="FFFF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FF598A-7923-7400-4810-A3C6CC2CA4B9}"/>
              </a:ext>
            </a:extLst>
          </p:cNvPr>
          <p:cNvSpPr/>
          <p:nvPr/>
        </p:nvSpPr>
        <p:spPr bwMode="auto">
          <a:xfrm>
            <a:off x="15980" y="6424353"/>
            <a:ext cx="4533208" cy="43364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IN" sz="1600" dirty="0">
                <a:cs typeface="Arial" charset="0"/>
              </a:rPr>
              <a:t>“Add Paper ID here”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787F5F-37EB-C4DD-954D-BC01CD69EDA3}"/>
              </a:ext>
            </a:extLst>
          </p:cNvPr>
          <p:cNvSpPr/>
          <p:nvPr/>
        </p:nvSpPr>
        <p:spPr bwMode="auto">
          <a:xfrm>
            <a:off x="4533208" y="6434052"/>
            <a:ext cx="7658791" cy="43364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IN" sz="1400" dirty="0">
                <a:solidFill>
                  <a:schemeClr val="bg1"/>
                </a:solidFill>
                <a:cs typeface="Arial" charset="0"/>
              </a:rPr>
              <a:t>“Add your Track Name Here”</a:t>
            </a:r>
          </a:p>
        </p:txBody>
      </p:sp>
      <p:pic>
        <p:nvPicPr>
          <p:cNvPr id="2" name="Picture 2" descr="EDTM | Electron Devices Technology and Manufacturing Conference">
            <a:extLst>
              <a:ext uri="{FF2B5EF4-FFF2-40B4-BE49-F238E27FC236}">
                <a16:creationId xmlns:a16="http://schemas.microsoft.com/office/drawing/2014/main" id="{D8AA58D1-B138-47BA-9F06-D0976766A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0" y="70907"/>
            <a:ext cx="2558220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84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643278" y="768091"/>
            <a:ext cx="3354564" cy="3573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 of a </a:t>
            </a:r>
            <a:r>
              <a:rPr lang="en-US" sz="4400" b="1" dirty="0">
                <a:latin typeface="+mj-lt"/>
                <a:ea typeface="+mj-ea"/>
                <a:cs typeface="+mj-cs"/>
              </a:rPr>
              <a:t>Bad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Figure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587E953-C241-37DB-872F-6F65C9115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667" y="4495215"/>
            <a:ext cx="3729750" cy="171293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dirty="0"/>
              <a:t>Light colors, poor contrast, text too small</a:t>
            </a:r>
          </a:p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0" y="-28319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EE20D78-22B5-E3D9-E2D5-F6369A188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209" y="854184"/>
            <a:ext cx="3742662" cy="297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BD2B91-F0FE-7ADC-A01A-65698F2606EB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5306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FC39C-DE49-B95F-E88E-CB4E5454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23173"/>
            <a:ext cx="9486015" cy="45786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E00D3D17-A233-DC6B-532A-3DCF5792BE7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FFFF00"/>
                </a:solidFill>
                <a:latin typeface="+mn-lt"/>
                <a:cs typeface="Calibri"/>
              </a:rPr>
              <a:t>Conclusion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02AC8CC-6B60-EC45-C3BD-D6EA5B216D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8711" y="1105675"/>
            <a:ext cx="10515600" cy="5114372"/>
          </a:xfrm>
        </p:spPr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Outline on separate lines (3-6) the most important findings of your work</a:t>
            </a:r>
          </a:p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Use short, sharp statements that can be easily memorized by the audience </a:t>
            </a:r>
          </a:p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Bulleted Text Lists – 1</a:t>
            </a:r>
            <a:r>
              <a:rPr lang="en-US" sz="3000" baseline="30000" dirty="0">
                <a:ea typeface="ＭＳ Ｐゴシック" pitchFamily="34" charset="-128"/>
              </a:rPr>
              <a:t>st</a:t>
            </a:r>
            <a:r>
              <a:rPr lang="en-US" sz="3000" dirty="0">
                <a:ea typeface="ＭＳ Ｐゴシック" pitchFamily="34" charset="-128"/>
              </a:rPr>
              <a:t> Level</a:t>
            </a:r>
          </a:p>
          <a:p>
            <a:pPr lvl="1" eaLnBrk="1" hangingPunct="1">
              <a:lnSpc>
                <a:spcPct val="125000"/>
              </a:lnSpc>
              <a:buFont typeface="Arial" pitchFamily="34" charset="0"/>
              <a:buChar char="−"/>
            </a:pPr>
            <a:r>
              <a:rPr lang="en-US" dirty="0">
                <a:ea typeface="Arial" pitchFamily="34" charset="0"/>
              </a:rPr>
              <a:t>Bulleted Text Lists – 2</a:t>
            </a:r>
            <a:r>
              <a:rPr lang="en-US" baseline="30000" dirty="0">
                <a:ea typeface="Arial" pitchFamily="34" charset="0"/>
              </a:rPr>
              <a:t>nd</a:t>
            </a:r>
            <a:r>
              <a:rPr lang="en-US" dirty="0">
                <a:ea typeface="Arial" pitchFamily="34" charset="0"/>
              </a:rPr>
              <a:t> Level</a:t>
            </a:r>
          </a:p>
          <a:p>
            <a:pPr lvl="1" eaLnBrk="1" hangingPunct="1">
              <a:lnSpc>
                <a:spcPct val="125000"/>
              </a:lnSpc>
              <a:buFont typeface="Arial" pitchFamily="34" charset="0"/>
              <a:buChar char="−"/>
            </a:pPr>
            <a:r>
              <a:rPr lang="en-US" dirty="0">
                <a:ea typeface="Arial" pitchFamily="34" charset="0"/>
              </a:rPr>
              <a:t>Bulleted Text Lists – 2</a:t>
            </a:r>
            <a:r>
              <a:rPr lang="en-US" baseline="30000" dirty="0">
                <a:ea typeface="Arial" pitchFamily="34" charset="0"/>
              </a:rPr>
              <a:t>nd</a:t>
            </a:r>
            <a:r>
              <a:rPr lang="en-US" dirty="0">
                <a:ea typeface="Arial" pitchFamily="34" charset="0"/>
              </a:rPr>
              <a:t> Level</a:t>
            </a:r>
          </a:p>
          <a:p>
            <a:pPr eaLnBrk="1" hangingPunct="1">
              <a:lnSpc>
                <a:spcPct val="125000"/>
              </a:lnSpc>
            </a:pPr>
            <a:r>
              <a:rPr lang="en-US" dirty="0">
                <a:ea typeface="ＭＳ Ｐゴシック" pitchFamily="34" charset="-128"/>
              </a:rPr>
              <a:t>Bulleted Text Lists – 1</a:t>
            </a:r>
            <a:r>
              <a:rPr lang="en-US" baseline="30000" dirty="0">
                <a:ea typeface="ＭＳ Ｐゴシック" pitchFamily="34" charset="-128"/>
              </a:rPr>
              <a:t>st</a:t>
            </a:r>
            <a:r>
              <a:rPr lang="en-US" dirty="0">
                <a:ea typeface="ＭＳ Ｐゴシック" pitchFamily="34" charset="-128"/>
              </a:rPr>
              <a:t> Level</a:t>
            </a:r>
          </a:p>
          <a:p>
            <a:pPr eaLnBrk="1" hangingPunct="1">
              <a:lnSpc>
                <a:spcPct val="125000"/>
              </a:lnSpc>
              <a:buSzPct val="100000"/>
              <a:buFont typeface="Arial" pitchFamily="34" charset="0"/>
              <a:buNone/>
            </a:pPr>
            <a:endParaRPr lang="en-US" dirty="0">
              <a:ea typeface="ＭＳ Ｐゴシック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08C46C-7128-C0E8-6DC6-697463E836A2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815097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E00D3D17-A233-DC6B-532A-3DCF5792BE78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FFFF00"/>
                </a:solidFill>
                <a:latin typeface="+mn-lt"/>
                <a:cs typeface="Calibri"/>
              </a:rPr>
              <a:t>Saving your file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02AC8CC-6B60-EC45-C3BD-D6EA5B216D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8711" y="1020614"/>
            <a:ext cx="10515600" cy="51143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Embed true type fonts in your file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Click on “File”, “Save As”, “Tools”, “Save options”, “Embed fonts in the file”, or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Click on “File”, “Save As”, and check “Embed True Type”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Save your file with the name pattern shown below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S-P_author.ppt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S: Session number, P: Paper number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Example: 5-3_Smith_1.ppt</a:t>
            </a:r>
          </a:p>
          <a:p>
            <a:pPr eaLnBrk="1" hangingPunct="1">
              <a:lnSpc>
                <a:spcPct val="125000"/>
              </a:lnSpc>
              <a:buSzPct val="100000"/>
              <a:buFont typeface="Arial" pitchFamily="34" charset="0"/>
              <a:buNone/>
            </a:pPr>
            <a:endParaRPr lang="en-US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8B63E0-8F2F-335B-3274-C13B4BE19E12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35770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874" y="1360967"/>
            <a:ext cx="11132289" cy="4976037"/>
          </a:xfrm>
        </p:spPr>
        <p:txBody>
          <a:bodyPr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500" dirty="0">
                <a:ea typeface="ＭＳ Ｐゴシック" pitchFamily="34" charset="-128"/>
              </a:rPr>
              <a:t>This is the template for presentations at the 2026 10</a:t>
            </a:r>
            <a:r>
              <a:rPr lang="en-US" sz="2500" baseline="30000" dirty="0">
                <a:ea typeface="ＭＳ Ｐゴシック" pitchFamily="34" charset="-128"/>
              </a:rPr>
              <a:t>th</a:t>
            </a:r>
            <a:r>
              <a:rPr lang="en-US" sz="2500" dirty="0">
                <a:ea typeface="ＭＳ Ｐゴシック" pitchFamily="34" charset="-128"/>
              </a:rPr>
              <a:t> IEEE EDTM Conference</a:t>
            </a:r>
          </a:p>
          <a:p>
            <a:pPr marL="1055688" indent="-3429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IN" sz="2500" dirty="0"/>
              <a:t>You will receive an email about your session chair. Make sure you inform your 	session chair about your arrival details. You must also write to him/her and share your presentation slides. She/he may give you feedback </a:t>
            </a:r>
          </a:p>
          <a:p>
            <a:pPr marL="1055688" indent="-3429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IN" sz="2500" dirty="0"/>
              <a:t>Make sure you meet your session chair before the session </a:t>
            </a:r>
          </a:p>
          <a:p>
            <a:pPr marL="1055688" indent="-3429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IN" sz="2500" dirty="0"/>
              <a:t>You are also suppose to bring your presentation in a flash drive and load it to the system before your session starts and test AV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About this Template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6BCC65-5287-F005-1695-6DE4E1DE8703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9821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774" y="1031366"/>
            <a:ext cx="11132289" cy="5082355"/>
          </a:xfrm>
        </p:spPr>
        <p:txBody>
          <a:bodyPr>
            <a:normAutofit lnSpcReduction="10000"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600" dirty="0">
                <a:ea typeface="ＭＳ Ｐゴシック" pitchFamily="34" charset="-128"/>
              </a:rPr>
              <a:t>The regular presentation is arranged in 15-minute time slots</a:t>
            </a:r>
          </a:p>
          <a:p>
            <a:pPr marL="9144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Each regular paper is allowed 12 min for presentation</a:t>
            </a:r>
          </a:p>
          <a:p>
            <a:pPr marL="9144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Followed by 3 min for questions. If you take more than 12 mins, there will be less time for Q&amp;A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600" dirty="0">
                <a:ea typeface="ＭＳ Ｐゴシック" pitchFamily="34" charset="-128"/>
              </a:rPr>
              <a:t>The invited presentation is arranged in 25-minute time slots</a:t>
            </a:r>
          </a:p>
          <a:p>
            <a:pPr marL="9144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Each invited paper is allowed 20-22 min for presentation</a:t>
            </a:r>
          </a:p>
          <a:p>
            <a:pPr marL="9144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Followed by 3-5 min for questions. If you take more </a:t>
            </a:r>
            <a:r>
              <a:rPr lang="en-US" sz="2600">
                <a:ea typeface="Arial" pitchFamily="34" charset="0"/>
              </a:rPr>
              <a:t>than 22 </a:t>
            </a:r>
            <a:r>
              <a:rPr lang="en-US" sz="2600" dirty="0">
                <a:ea typeface="Arial" pitchFamily="34" charset="0"/>
              </a:rPr>
              <a:t>mins, there will be less time for Q&amp;A</a:t>
            </a:r>
            <a:endParaRPr lang="en-US" sz="2600" dirty="0">
              <a:ea typeface="ＭＳ Ｐゴシック" pitchFamily="34" charset="-128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600" dirty="0">
                <a:ea typeface="ＭＳ Ｐゴシック" pitchFamily="34" charset="-128"/>
              </a:rPr>
              <a:t>The session chair will strictly enforce the time schedule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600" dirty="0">
                <a:ea typeface="ＭＳ Ｐゴシック" pitchFamily="34" charset="-128"/>
              </a:rPr>
              <a:t>There will be an A/V preview for each session and author’s corner: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Verify and sign-off your presentation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ea typeface="Arial" pitchFamily="34" charset="0"/>
              </a:rPr>
              <a:t>Make yourself familiar with the A/V equipment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About the Presentation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5051BD-2BDA-44AB-2871-CC1866A07D3F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59462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774" y="1031366"/>
            <a:ext cx="11132289" cy="5082355"/>
          </a:xfrm>
        </p:spPr>
        <p:txBody>
          <a:bodyPr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This slide outlines 3-6 of the most important topics of your work you plan to talk about</a:t>
            </a:r>
          </a:p>
          <a:p>
            <a:pPr marL="457200" indent="-4572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Bulleted Text Lists – 1st Level</a:t>
            </a:r>
          </a:p>
          <a:p>
            <a:pPr lvl="1" algn="l">
              <a:spcBef>
                <a:spcPts val="2400"/>
              </a:spcBef>
              <a:buFontTx/>
              <a:buChar char="–"/>
            </a:pPr>
            <a:r>
              <a:rPr lang="en-US" sz="2800" dirty="0">
                <a:ea typeface="Arial" pitchFamily="34" charset="0"/>
              </a:rPr>
              <a:t>Bulleted Text Lists – 2nd Level</a:t>
            </a:r>
          </a:p>
          <a:p>
            <a:pPr lvl="1" algn="l">
              <a:spcBef>
                <a:spcPts val="2400"/>
              </a:spcBef>
              <a:buFontTx/>
              <a:buChar char="–"/>
            </a:pPr>
            <a:r>
              <a:rPr lang="en-US" sz="2800" dirty="0">
                <a:ea typeface="Arial" pitchFamily="34" charset="0"/>
              </a:rPr>
              <a:t>Bulleted Text Lists – 2nd Level</a:t>
            </a:r>
          </a:p>
          <a:p>
            <a:pPr marL="457200" indent="-4572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Bulleted Text Lists – 1st Level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Outline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05A84A-9B21-985C-53B4-265D1035D617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0153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774" y="1031366"/>
            <a:ext cx="11132289" cy="5082355"/>
          </a:xfrm>
        </p:spPr>
        <p:txBody>
          <a:bodyPr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This slide outlines the objectives of your study –  the goals and the motivation of your  work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For example, list the 3-5 most important goals you wanted to achieve with your work, NOT the final results!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Bulleted Text Lists – 1st Level</a:t>
            </a:r>
          </a:p>
          <a:p>
            <a:pPr lvl="1" algn="l">
              <a:spcBef>
                <a:spcPts val="1800"/>
              </a:spcBef>
              <a:buFontTx/>
              <a:buChar char="–"/>
            </a:pPr>
            <a:r>
              <a:rPr lang="en-US" sz="2800" dirty="0">
                <a:ea typeface="Arial" pitchFamily="34" charset="0"/>
              </a:rPr>
              <a:t>Bulleted Text Lists – 2nd Level</a:t>
            </a:r>
          </a:p>
          <a:p>
            <a:pPr lvl="1" algn="l">
              <a:spcBef>
                <a:spcPts val="1800"/>
              </a:spcBef>
              <a:buFontTx/>
              <a:buChar char="–"/>
            </a:pPr>
            <a:r>
              <a:rPr lang="en-US" sz="2800" dirty="0">
                <a:ea typeface="Arial" pitchFamily="34" charset="0"/>
              </a:rPr>
              <a:t>Bulleted Text Lists – 2nd Level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ＭＳ Ｐゴシック" pitchFamily="34" charset="-128"/>
              </a:rPr>
              <a:t>Bulleted Text Lists – 1st Level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Objectives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72EFCD-5A55-FE50-5740-ED93970DA140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3028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080" y="1031366"/>
            <a:ext cx="11197984" cy="5486392"/>
          </a:xfrm>
        </p:spPr>
        <p:txBody>
          <a:bodyPr>
            <a:normAutofit fontScale="92500" lnSpcReduction="20000"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000" dirty="0"/>
              <a:t>Use black or another dark color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600" dirty="0"/>
              <a:t>Maximize the contrast with the white background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800" dirty="0"/>
              <a:t>Use the Calibri/Arial fonts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800" dirty="0"/>
              <a:t>Use as large a font as possible </a:t>
            </a:r>
          </a:p>
          <a:p>
            <a:pPr algn="l">
              <a:buFont typeface="Wingdings" pitchFamily="2" charset="2"/>
              <a:buChar char="§"/>
            </a:pPr>
            <a:r>
              <a:rPr lang="en-US" sz="2600" dirty="0"/>
              <a:t>Main text lines: 32 point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600" dirty="0"/>
              <a:t>Secondary lines: 28 point</a:t>
            </a:r>
          </a:p>
          <a:p>
            <a:pPr lvl="2" algn="l">
              <a:buFont typeface="Wingdings" pitchFamily="2" charset="2"/>
              <a:buChar char="§"/>
            </a:pPr>
            <a:r>
              <a:rPr lang="en-US" sz="2600" dirty="0"/>
              <a:t>Smallest text lines: 24 point</a:t>
            </a:r>
          </a:p>
          <a:p>
            <a:pPr lvl="3" algn="l">
              <a:buFont typeface="Wingdings" pitchFamily="2" charset="2"/>
              <a:buChar char="§"/>
            </a:pPr>
            <a:r>
              <a:rPr lang="en-US" sz="2600" dirty="0"/>
              <a:t>Anything below 24 is too small (e.g. 20 point)</a:t>
            </a:r>
          </a:p>
          <a:p>
            <a:pPr marL="1616075" lvl="3" algn="l">
              <a:buFont typeface="Wingdings" pitchFamily="2" charset="2"/>
              <a:buChar char="§"/>
            </a:pPr>
            <a:r>
              <a:rPr lang="en-US" sz="2600" dirty="0">
                <a:ea typeface="+mn-ea"/>
              </a:rPr>
              <a:t>Caution: </a:t>
            </a:r>
            <a:r>
              <a:rPr lang="en-US" sz="2600" u="sng" dirty="0">
                <a:solidFill>
                  <a:srgbClr val="FFFF00"/>
                </a:solidFill>
                <a:ea typeface="+mn-ea"/>
              </a:rPr>
              <a:t>Yellow</a:t>
            </a:r>
            <a:r>
              <a:rPr lang="en-US" sz="2600" u="sng" dirty="0">
                <a:ea typeface="+mn-ea"/>
              </a:rPr>
              <a:t>, </a:t>
            </a:r>
            <a:r>
              <a:rPr lang="en-US" sz="2600" u="sng" dirty="0">
                <a:solidFill>
                  <a:schemeClr val="bg2"/>
                </a:solidFill>
                <a:ea typeface="+mn-ea"/>
              </a:rPr>
              <a:t>gray</a:t>
            </a:r>
            <a:r>
              <a:rPr lang="en-US" sz="2600" u="sng" dirty="0">
                <a:ea typeface="+mn-ea"/>
              </a:rPr>
              <a:t>, </a:t>
            </a:r>
            <a:r>
              <a:rPr lang="en-US" sz="2600" u="sng" dirty="0">
                <a:solidFill>
                  <a:srgbClr val="FFCCFF"/>
                </a:solidFill>
                <a:ea typeface="+mn-ea"/>
              </a:rPr>
              <a:t>pink</a:t>
            </a:r>
            <a:r>
              <a:rPr lang="en-US" sz="2600" u="sng" dirty="0">
                <a:ea typeface="+mn-ea"/>
              </a:rPr>
              <a:t>, or </a:t>
            </a:r>
            <a:r>
              <a:rPr lang="en-US" sz="2600" u="sng" dirty="0">
                <a:solidFill>
                  <a:srgbClr val="B0C4FE"/>
                </a:solidFill>
                <a:ea typeface="+mn-ea"/>
              </a:rPr>
              <a:t>light blue</a:t>
            </a:r>
            <a:r>
              <a:rPr lang="en-US" sz="2600" dirty="0">
                <a:ea typeface="+mn-ea"/>
              </a:rPr>
              <a:t> lettering and lines may look nice on the monitor but become unreadable when projected</a:t>
            </a:r>
          </a:p>
          <a:p>
            <a:pPr lvl="3" algn="l"/>
            <a:endParaRPr lang="en-US" sz="2400" dirty="0"/>
          </a:p>
          <a:p>
            <a:pPr marL="342900" lvl="3" indent="-342900" algn="l">
              <a:buFont typeface="Wingdings" panose="05000000000000000000" pitchFamily="2" charset="2"/>
              <a:buChar char="q"/>
            </a:pPr>
            <a:r>
              <a:rPr lang="en-US" sz="3000" dirty="0"/>
              <a:t>Make sure the fonts, labels etc. are readable </a:t>
            </a:r>
          </a:p>
          <a:p>
            <a:pPr marL="457200" indent="-4572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US" sz="3000" dirty="0">
                <a:ea typeface="ＭＳ Ｐゴシック" pitchFamily="34" charset="-128"/>
              </a:rPr>
              <a:t>It is a good practice to add one sentence(1-2 lines) summary statement at the bottom of each such slide for these who may not hear your verbal comments </a:t>
            </a:r>
            <a:endParaRPr lang="en-US" sz="30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Colors and Fonts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239379-BEF4-F1F8-BA47-330714ABA05F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2599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774" y="1031366"/>
            <a:ext cx="11132289" cy="5486392"/>
          </a:xfrm>
        </p:spPr>
        <p:txBody>
          <a:bodyPr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Keep concepts as simple as possible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Limit each page to one main idea. Avoid line breaks</a:t>
            </a:r>
          </a:p>
          <a:p>
            <a:pPr marL="808038" indent="-95250" algn="l">
              <a:buFont typeface="Wingdings" panose="05000000000000000000" pitchFamily="2" charset="2"/>
              <a:buChar char="§"/>
            </a:pPr>
            <a:r>
              <a:rPr lang="en-US" dirty="0"/>
              <a:t> The audience should focus on </a:t>
            </a:r>
            <a:r>
              <a:rPr lang="en-US" b="1" dirty="0"/>
              <a:t>you</a:t>
            </a:r>
            <a:r>
              <a:rPr lang="en-US" dirty="0"/>
              <a:t> not on reading long text lines</a:t>
            </a:r>
          </a:p>
          <a:p>
            <a:pPr marL="712788" lvl="2" algn="l">
              <a:buFont typeface="Wingdings" pitchFamily="2" charset="2"/>
              <a:buChar char="§"/>
            </a:pPr>
            <a:r>
              <a:rPr lang="en-US" sz="2400" dirty="0"/>
              <a:t>Use no more than 30 words per page</a:t>
            </a:r>
          </a:p>
          <a:p>
            <a:pPr marL="712788" lvl="2" algn="l">
              <a:buFont typeface="Wingdings" pitchFamily="2" charset="2"/>
              <a:buChar char="§"/>
            </a:pPr>
            <a:r>
              <a:rPr lang="en-US" sz="2400" dirty="0"/>
              <a:t>Use no more than 6 lines of text per page</a:t>
            </a: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Use several simple figures rather than one complex one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Make duplicate copies of a page if you plan to refer to it later</a:t>
            </a:r>
          </a:p>
          <a:p>
            <a:pPr marL="893763" lvl="1" algn="l">
              <a:buFont typeface="Wingdings" pitchFamily="2" charset="2"/>
              <a:buChar char="§"/>
            </a:pPr>
            <a:r>
              <a:rPr lang="en-US" sz="2400" dirty="0"/>
              <a:t>Do not switch back and forth during your presentation</a:t>
            </a:r>
          </a:p>
          <a:p>
            <a:pPr marL="893763" lvl="1" algn="l">
              <a:buFont typeface="Wingdings" pitchFamily="2" charset="2"/>
              <a:buChar char="§"/>
            </a:pPr>
            <a:r>
              <a:rPr lang="en-US" sz="2400" dirty="0"/>
              <a:t>Do not plan to go back to a slide</a:t>
            </a:r>
          </a:p>
          <a:p>
            <a:pPr lvl="1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Projection computer will not be connected to the sound system hence its recommended not to use sound effects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General Guidelines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454ACD-62C6-E8DF-AA9D-EE3BBB72ACD3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023775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-1" y="1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282584" y="148864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ea typeface="ＭＳ Ｐゴシック" pitchFamily="34" charset="-128"/>
              </a:rPr>
              <a:t>Graphs and Figures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E06EA09-4BF2-F659-9EB5-C995BC48F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425" y="1031875"/>
            <a:ext cx="11133138" cy="54864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Simple line drawings are often best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Make all lines sufficiently thick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Use dark colors to give high contrast to the background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Dotted, dashed, or other specialty lines should be bold and thick</a:t>
            </a:r>
          </a:p>
          <a:p>
            <a:pPr lvl="1" algn="l"/>
            <a:endParaRPr lang="en-US" sz="24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Make fonts embedded in figures &gt; 24 point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Make sure figures also use Calibri or a similar font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Avoid serif fonts like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Times New Roman </a:t>
            </a:r>
          </a:p>
          <a:p>
            <a:pPr marL="446088" lvl="2" algn="l">
              <a:buFont typeface="Wingdings" pitchFamily="2" charset="2"/>
              <a:buChar char="§"/>
            </a:pPr>
            <a:r>
              <a:rPr lang="en-US" sz="2400" dirty="0">
                <a:cs typeface="Times New Roman" pitchFamily="18" charset="0"/>
              </a:rPr>
              <a:t>These fonts are good for printed material but not on screens</a:t>
            </a:r>
          </a:p>
          <a:p>
            <a:pPr marL="446088" lvl="2" algn="l"/>
            <a:endParaRPr lang="en-US" sz="2400" dirty="0"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Imported graphs may have small fonts and thin lines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Fix this in the source program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CD9C45-A593-7EA0-6504-016858C2500A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09379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842549" y="768091"/>
            <a:ext cx="3571810" cy="3573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 of a Good Figure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587E953-C241-37DB-872F-6F65C9115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0" y="4495215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Simple graph - thick, bold axes - large fonts</a:t>
            </a:r>
          </a:p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9E0039B9-069E-3569-59E8-EA54BB6ADBA8}"/>
              </a:ext>
            </a:extLst>
          </p:cNvPr>
          <p:cNvSpPr txBox="1">
            <a:spLocks/>
          </p:cNvSpPr>
          <p:nvPr/>
        </p:nvSpPr>
        <p:spPr bwMode="auto">
          <a:xfrm>
            <a:off x="0" y="-28319"/>
            <a:ext cx="12192000" cy="882502"/>
          </a:xfrm>
          <a:prstGeom prst="rect">
            <a:avLst/>
          </a:prstGeom>
          <a:solidFill>
            <a:srgbClr val="4F004F"/>
          </a:solidFill>
          <a:ln w="9525">
            <a:noFill/>
            <a:miter lim="800000"/>
            <a:headEnd/>
            <a:tailEnd/>
          </a:ln>
        </p:spPr>
        <p:txBody>
          <a:bodyPr lIns="91438" tIns="45719" rIns="91438" bIns="45719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n-US" sz="5400" b="1" dirty="0">
              <a:solidFill>
                <a:srgbClr val="FFFF00"/>
              </a:solidFill>
              <a:latin typeface="+mj-lt"/>
              <a:cs typeface="Calibri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06274AD-A8BB-5B30-329F-59E9AEB28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543906"/>
              </p:ext>
            </p:extLst>
          </p:nvPr>
        </p:nvGraphicFramePr>
        <p:xfrm>
          <a:off x="4781489" y="1117420"/>
          <a:ext cx="6839712" cy="4937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BC7B407-3815-901B-57FB-5531592EFCDC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387805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849</Words>
  <Application>Microsoft Office PowerPoint</Application>
  <PresentationFormat>寬螢幕</PresentationFormat>
  <Paragraphs>106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Arshad</dc:creator>
  <cp:lastModifiedBy>Pei-Wen Li</cp:lastModifiedBy>
  <cp:revision>15</cp:revision>
  <dcterms:created xsi:type="dcterms:W3CDTF">2023-12-01T05:35:44Z</dcterms:created>
  <dcterms:modified xsi:type="dcterms:W3CDTF">2026-01-06T14:42:00Z</dcterms:modified>
</cp:coreProperties>
</file>